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3"/>
  </p:notesMasterIdLst>
  <p:sldIdLst>
    <p:sldId id="256" r:id="rId2"/>
  </p:sldIdLst>
  <p:sldSz cx="42803763" cy="305641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183B"/>
    <a:srgbClr val="04183B"/>
    <a:srgbClr val="AA41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015"/>
    <p:restoredTop sz="94762"/>
  </p:normalViewPr>
  <p:slideViewPr>
    <p:cSldViewPr snapToGrid="0" snapToObjects="1">
      <p:cViewPr>
        <p:scale>
          <a:sx n="31" d="100"/>
          <a:sy n="31" d="100"/>
        </p:scale>
        <p:origin x="2160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10.png>
</file>

<file path=ppt/media/image11.png>
</file>

<file path=ppt/media/image3.png>
</file>

<file path=ppt/media/image4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CA8E1E-2A8F-2144-9E3F-B28753A2A998}" type="datetimeFigureOut">
              <a:rPr lang="en-US" smtClean="0"/>
              <a:t>5/24/21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68413" y="1143000"/>
            <a:ext cx="43211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91A7A-CE4A-194F-B874-4E611DCE94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09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68413" y="1143000"/>
            <a:ext cx="43211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91A7A-CE4A-194F-B874-4E611DCE94A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90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5002050"/>
            <a:ext cx="36383199" cy="10640848"/>
          </a:xfrm>
        </p:spPr>
        <p:txBody>
          <a:bodyPr anchor="b"/>
          <a:lstStyle>
            <a:lvl1pPr algn="ctr">
              <a:defRPr sz="2674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6053250"/>
            <a:ext cx="32102822" cy="7379256"/>
          </a:xfrm>
        </p:spPr>
        <p:txBody>
          <a:bodyPr/>
          <a:lstStyle>
            <a:lvl1pPr marL="0" indent="0" algn="ctr">
              <a:buNone/>
              <a:defRPr sz="10696"/>
            </a:lvl1pPr>
            <a:lvl2pPr marL="2037603" indent="0" algn="ctr">
              <a:buNone/>
              <a:defRPr sz="8913"/>
            </a:lvl2pPr>
            <a:lvl3pPr marL="4075206" indent="0" algn="ctr">
              <a:buNone/>
              <a:defRPr sz="8022"/>
            </a:lvl3pPr>
            <a:lvl4pPr marL="6112810" indent="0" algn="ctr">
              <a:buNone/>
              <a:defRPr sz="7131"/>
            </a:lvl4pPr>
            <a:lvl5pPr marL="8150413" indent="0" algn="ctr">
              <a:buNone/>
              <a:defRPr sz="7131"/>
            </a:lvl5pPr>
            <a:lvl6pPr marL="10188016" indent="0" algn="ctr">
              <a:buNone/>
              <a:defRPr sz="7131"/>
            </a:lvl6pPr>
            <a:lvl7pPr marL="12225619" indent="0" algn="ctr">
              <a:buNone/>
              <a:defRPr sz="7131"/>
            </a:lvl7pPr>
            <a:lvl8pPr marL="14263223" indent="0" algn="ctr">
              <a:buNone/>
              <a:defRPr sz="7131"/>
            </a:lvl8pPr>
            <a:lvl9pPr marL="16300826" indent="0" algn="ctr">
              <a:buNone/>
              <a:defRPr sz="7131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6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64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27257"/>
            <a:ext cx="9229561" cy="2590169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27257"/>
            <a:ext cx="27153637" cy="2590169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22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768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619818"/>
            <a:ext cx="36918246" cy="12713830"/>
          </a:xfrm>
        </p:spPr>
        <p:txBody>
          <a:bodyPr anchor="b"/>
          <a:lstStyle>
            <a:lvl1pPr>
              <a:defRPr sz="2674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453926"/>
            <a:ext cx="36918246" cy="6685903"/>
          </a:xfrm>
        </p:spPr>
        <p:txBody>
          <a:bodyPr/>
          <a:lstStyle>
            <a:lvl1pPr marL="0" indent="0">
              <a:buNone/>
              <a:defRPr sz="10696">
                <a:solidFill>
                  <a:schemeClr val="tx1"/>
                </a:solidFill>
              </a:defRPr>
            </a:lvl1pPr>
            <a:lvl2pPr marL="2037603" indent="0">
              <a:buNone/>
              <a:defRPr sz="8913">
                <a:solidFill>
                  <a:schemeClr val="tx1">
                    <a:tint val="75000"/>
                  </a:schemeClr>
                </a:solidFill>
              </a:defRPr>
            </a:lvl2pPr>
            <a:lvl3pPr marL="4075206" indent="0">
              <a:buNone/>
              <a:defRPr sz="8022">
                <a:solidFill>
                  <a:schemeClr val="tx1">
                    <a:tint val="75000"/>
                  </a:schemeClr>
                </a:solidFill>
              </a:defRPr>
            </a:lvl3pPr>
            <a:lvl4pPr marL="6112810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4pPr>
            <a:lvl5pPr marL="8150413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5pPr>
            <a:lvl6pPr marL="10188016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6pPr>
            <a:lvl7pPr marL="12225619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7pPr>
            <a:lvl8pPr marL="14263223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8pPr>
            <a:lvl9pPr marL="16300826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56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136287"/>
            <a:ext cx="18191599" cy="193926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136287"/>
            <a:ext cx="18191599" cy="193926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248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27264"/>
            <a:ext cx="36918246" cy="590765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92461"/>
            <a:ext cx="18107995" cy="3671939"/>
          </a:xfrm>
        </p:spPr>
        <p:txBody>
          <a:bodyPr anchor="b"/>
          <a:lstStyle>
            <a:lvl1pPr marL="0" indent="0">
              <a:buNone/>
              <a:defRPr sz="10696" b="1"/>
            </a:lvl1pPr>
            <a:lvl2pPr marL="2037603" indent="0">
              <a:buNone/>
              <a:defRPr sz="8913" b="1"/>
            </a:lvl2pPr>
            <a:lvl3pPr marL="4075206" indent="0">
              <a:buNone/>
              <a:defRPr sz="8022" b="1"/>
            </a:lvl3pPr>
            <a:lvl4pPr marL="6112810" indent="0">
              <a:buNone/>
              <a:defRPr sz="7131" b="1"/>
            </a:lvl4pPr>
            <a:lvl5pPr marL="8150413" indent="0">
              <a:buNone/>
              <a:defRPr sz="7131" b="1"/>
            </a:lvl5pPr>
            <a:lvl6pPr marL="10188016" indent="0">
              <a:buNone/>
              <a:defRPr sz="7131" b="1"/>
            </a:lvl6pPr>
            <a:lvl7pPr marL="12225619" indent="0">
              <a:buNone/>
              <a:defRPr sz="7131" b="1"/>
            </a:lvl7pPr>
            <a:lvl8pPr marL="14263223" indent="0">
              <a:buNone/>
              <a:defRPr sz="7131" b="1"/>
            </a:lvl8pPr>
            <a:lvl9pPr marL="16300826" indent="0">
              <a:buNone/>
              <a:defRPr sz="7131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164401"/>
            <a:ext cx="18107995" cy="1642115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92461"/>
            <a:ext cx="18197174" cy="3671939"/>
          </a:xfrm>
        </p:spPr>
        <p:txBody>
          <a:bodyPr anchor="b"/>
          <a:lstStyle>
            <a:lvl1pPr marL="0" indent="0">
              <a:buNone/>
              <a:defRPr sz="10696" b="1"/>
            </a:lvl1pPr>
            <a:lvl2pPr marL="2037603" indent="0">
              <a:buNone/>
              <a:defRPr sz="8913" b="1"/>
            </a:lvl2pPr>
            <a:lvl3pPr marL="4075206" indent="0">
              <a:buNone/>
              <a:defRPr sz="8022" b="1"/>
            </a:lvl3pPr>
            <a:lvl4pPr marL="6112810" indent="0">
              <a:buNone/>
              <a:defRPr sz="7131" b="1"/>
            </a:lvl4pPr>
            <a:lvl5pPr marL="8150413" indent="0">
              <a:buNone/>
              <a:defRPr sz="7131" b="1"/>
            </a:lvl5pPr>
            <a:lvl6pPr marL="10188016" indent="0">
              <a:buNone/>
              <a:defRPr sz="7131" b="1"/>
            </a:lvl6pPr>
            <a:lvl7pPr marL="12225619" indent="0">
              <a:buNone/>
              <a:defRPr sz="7131" b="1"/>
            </a:lvl7pPr>
            <a:lvl8pPr marL="14263223" indent="0">
              <a:buNone/>
              <a:defRPr sz="7131" b="1"/>
            </a:lvl8pPr>
            <a:lvl9pPr marL="16300826" indent="0">
              <a:buNone/>
              <a:defRPr sz="7131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164401"/>
            <a:ext cx="18197174" cy="1642115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5/24/21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68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5/24/21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781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5/24/21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23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37609"/>
            <a:ext cx="13805328" cy="7131632"/>
          </a:xfrm>
        </p:spPr>
        <p:txBody>
          <a:bodyPr anchor="b"/>
          <a:lstStyle>
            <a:lvl1pPr>
              <a:defRPr sz="142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400677"/>
            <a:ext cx="21669405" cy="21720348"/>
          </a:xfrm>
        </p:spPr>
        <p:txBody>
          <a:bodyPr/>
          <a:lstStyle>
            <a:lvl1pPr>
              <a:defRPr sz="14261"/>
            </a:lvl1pPr>
            <a:lvl2pPr>
              <a:defRPr sz="12479"/>
            </a:lvl2pPr>
            <a:lvl3pPr>
              <a:defRPr sz="10696"/>
            </a:lvl3pPr>
            <a:lvl4pPr>
              <a:defRPr sz="8913"/>
            </a:lvl4pPr>
            <a:lvl5pPr>
              <a:defRPr sz="8913"/>
            </a:lvl5pPr>
            <a:lvl6pPr>
              <a:defRPr sz="8913"/>
            </a:lvl6pPr>
            <a:lvl7pPr>
              <a:defRPr sz="8913"/>
            </a:lvl7pPr>
            <a:lvl8pPr>
              <a:defRPr sz="8913"/>
            </a:lvl8pPr>
            <a:lvl9pPr>
              <a:defRPr sz="8913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169241"/>
            <a:ext cx="13805328" cy="16987154"/>
          </a:xfrm>
        </p:spPr>
        <p:txBody>
          <a:bodyPr/>
          <a:lstStyle>
            <a:lvl1pPr marL="0" indent="0">
              <a:buNone/>
              <a:defRPr sz="7131"/>
            </a:lvl1pPr>
            <a:lvl2pPr marL="2037603" indent="0">
              <a:buNone/>
              <a:defRPr sz="6239"/>
            </a:lvl2pPr>
            <a:lvl3pPr marL="4075206" indent="0">
              <a:buNone/>
              <a:defRPr sz="5348"/>
            </a:lvl3pPr>
            <a:lvl4pPr marL="6112810" indent="0">
              <a:buNone/>
              <a:defRPr sz="4457"/>
            </a:lvl4pPr>
            <a:lvl5pPr marL="8150413" indent="0">
              <a:buNone/>
              <a:defRPr sz="4457"/>
            </a:lvl5pPr>
            <a:lvl6pPr marL="10188016" indent="0">
              <a:buNone/>
              <a:defRPr sz="4457"/>
            </a:lvl6pPr>
            <a:lvl7pPr marL="12225619" indent="0">
              <a:buNone/>
              <a:defRPr sz="4457"/>
            </a:lvl7pPr>
            <a:lvl8pPr marL="14263223" indent="0">
              <a:buNone/>
              <a:defRPr sz="4457"/>
            </a:lvl8pPr>
            <a:lvl9pPr marL="16300826" indent="0">
              <a:buNone/>
              <a:defRPr sz="445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226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37609"/>
            <a:ext cx="13805328" cy="7131632"/>
          </a:xfrm>
        </p:spPr>
        <p:txBody>
          <a:bodyPr anchor="b"/>
          <a:lstStyle>
            <a:lvl1pPr>
              <a:defRPr sz="142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400677"/>
            <a:ext cx="21669405" cy="21720348"/>
          </a:xfrm>
        </p:spPr>
        <p:txBody>
          <a:bodyPr anchor="t"/>
          <a:lstStyle>
            <a:lvl1pPr marL="0" indent="0">
              <a:buNone/>
              <a:defRPr sz="14261"/>
            </a:lvl1pPr>
            <a:lvl2pPr marL="2037603" indent="0">
              <a:buNone/>
              <a:defRPr sz="12479"/>
            </a:lvl2pPr>
            <a:lvl3pPr marL="4075206" indent="0">
              <a:buNone/>
              <a:defRPr sz="10696"/>
            </a:lvl3pPr>
            <a:lvl4pPr marL="6112810" indent="0">
              <a:buNone/>
              <a:defRPr sz="8913"/>
            </a:lvl4pPr>
            <a:lvl5pPr marL="8150413" indent="0">
              <a:buNone/>
              <a:defRPr sz="8913"/>
            </a:lvl5pPr>
            <a:lvl6pPr marL="10188016" indent="0">
              <a:buNone/>
              <a:defRPr sz="8913"/>
            </a:lvl6pPr>
            <a:lvl7pPr marL="12225619" indent="0">
              <a:buNone/>
              <a:defRPr sz="8913"/>
            </a:lvl7pPr>
            <a:lvl8pPr marL="14263223" indent="0">
              <a:buNone/>
              <a:defRPr sz="8913"/>
            </a:lvl8pPr>
            <a:lvl9pPr marL="16300826" indent="0">
              <a:buNone/>
              <a:defRPr sz="8913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169241"/>
            <a:ext cx="13805328" cy="16987154"/>
          </a:xfrm>
        </p:spPr>
        <p:txBody>
          <a:bodyPr/>
          <a:lstStyle>
            <a:lvl1pPr marL="0" indent="0">
              <a:buNone/>
              <a:defRPr sz="7131"/>
            </a:lvl1pPr>
            <a:lvl2pPr marL="2037603" indent="0">
              <a:buNone/>
              <a:defRPr sz="6239"/>
            </a:lvl2pPr>
            <a:lvl3pPr marL="4075206" indent="0">
              <a:buNone/>
              <a:defRPr sz="5348"/>
            </a:lvl3pPr>
            <a:lvl4pPr marL="6112810" indent="0">
              <a:buNone/>
              <a:defRPr sz="4457"/>
            </a:lvl4pPr>
            <a:lvl5pPr marL="8150413" indent="0">
              <a:buNone/>
              <a:defRPr sz="4457"/>
            </a:lvl5pPr>
            <a:lvl6pPr marL="10188016" indent="0">
              <a:buNone/>
              <a:defRPr sz="4457"/>
            </a:lvl6pPr>
            <a:lvl7pPr marL="12225619" indent="0">
              <a:buNone/>
              <a:defRPr sz="4457"/>
            </a:lvl7pPr>
            <a:lvl8pPr marL="14263223" indent="0">
              <a:buNone/>
              <a:defRPr sz="4457"/>
            </a:lvl8pPr>
            <a:lvl9pPr marL="16300826" indent="0">
              <a:buNone/>
              <a:defRPr sz="445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95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27264"/>
            <a:ext cx="36918246" cy="5907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136287"/>
            <a:ext cx="36918246" cy="193926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328435"/>
            <a:ext cx="9630847" cy="16272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3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5C84A7-215C-4E4C-9590-861EA38A4919}" type="datetimeFigureOut">
              <a:rPr lang="en-US" smtClean="0"/>
              <a:t>5/24/21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328435"/>
            <a:ext cx="14446270" cy="16272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3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328435"/>
            <a:ext cx="9630847" cy="16272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3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1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4075206" rtl="0" eaLnBrk="1" latinLnBrk="0" hangingPunct="1">
        <a:lnSpc>
          <a:spcPct val="90000"/>
        </a:lnSpc>
        <a:spcBef>
          <a:spcPct val="0"/>
        </a:spcBef>
        <a:buNone/>
        <a:defRPr sz="1960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18802" indent="-1018802" algn="l" defTabSz="4075206" rtl="0" eaLnBrk="1" latinLnBrk="0" hangingPunct="1">
        <a:lnSpc>
          <a:spcPct val="90000"/>
        </a:lnSpc>
        <a:spcBef>
          <a:spcPts val="4457"/>
        </a:spcBef>
        <a:buFont typeface="Arial" panose="020B0604020202020204" pitchFamily="34" charset="0"/>
        <a:buChar char="•"/>
        <a:defRPr sz="12479" kern="1200">
          <a:solidFill>
            <a:schemeClr val="tx1"/>
          </a:solidFill>
          <a:latin typeface="+mn-lt"/>
          <a:ea typeface="+mn-ea"/>
          <a:cs typeface="+mn-cs"/>
        </a:defRPr>
      </a:lvl1pPr>
      <a:lvl2pPr marL="3056405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10696" kern="1200">
          <a:solidFill>
            <a:schemeClr val="tx1"/>
          </a:solidFill>
          <a:latin typeface="+mn-lt"/>
          <a:ea typeface="+mn-ea"/>
          <a:cs typeface="+mn-cs"/>
        </a:defRPr>
      </a:lvl2pPr>
      <a:lvl3pPr marL="5094008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913" kern="1200">
          <a:solidFill>
            <a:schemeClr val="tx1"/>
          </a:solidFill>
          <a:latin typeface="+mn-lt"/>
          <a:ea typeface="+mn-ea"/>
          <a:cs typeface="+mn-cs"/>
        </a:defRPr>
      </a:lvl3pPr>
      <a:lvl4pPr marL="7131611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4pPr>
      <a:lvl5pPr marL="9169215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5pPr>
      <a:lvl6pPr marL="11206818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6pPr>
      <a:lvl7pPr marL="13244421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7pPr>
      <a:lvl8pPr marL="15282024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8pPr>
      <a:lvl9pPr marL="17319628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1pPr>
      <a:lvl2pPr marL="2037603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2pPr>
      <a:lvl3pPr marL="4075206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3pPr>
      <a:lvl4pPr marL="6112810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4pPr>
      <a:lvl5pPr marL="8150413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5pPr>
      <a:lvl6pPr marL="10188016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6pPr>
      <a:lvl7pPr marL="12225619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7pPr>
      <a:lvl8pPr marL="14263223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8pPr>
      <a:lvl9pPr marL="16300826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png"/><Relationship Id="rId3" Type="http://schemas.openxmlformats.org/officeDocument/2006/relationships/image" Target="../media/image1.tiff"/><Relationship Id="rId7" Type="http://schemas.openxmlformats.org/officeDocument/2006/relationships/image" Target="../media/image5.emf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emf"/><Relationship Id="rId4" Type="http://schemas.openxmlformats.org/officeDocument/2006/relationships/image" Target="../media/image2.emf"/><Relationship Id="rId9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4183B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roup 290">
            <a:extLst>
              <a:ext uri="{FF2B5EF4-FFF2-40B4-BE49-F238E27FC236}">
                <a16:creationId xmlns:a16="http://schemas.microsoft.com/office/drawing/2014/main" id="{C54F8F60-C73C-2340-835F-6A42AF4C0B3E}"/>
              </a:ext>
            </a:extLst>
          </p:cNvPr>
          <p:cNvGrpSpPr/>
          <p:nvPr/>
        </p:nvGrpSpPr>
        <p:grpSpPr>
          <a:xfrm>
            <a:off x="836983" y="5086828"/>
            <a:ext cx="13320000" cy="5446714"/>
            <a:chOff x="14835913" y="4147028"/>
            <a:chExt cx="13320001" cy="5446714"/>
          </a:xfrm>
        </p:grpSpPr>
        <p:sp>
          <p:nvSpPr>
            <p:cNvPr id="292" name="Rounded Rectangle 291">
              <a:extLst>
                <a:ext uri="{FF2B5EF4-FFF2-40B4-BE49-F238E27FC236}">
                  <a16:creationId xmlns:a16="http://schemas.microsoft.com/office/drawing/2014/main" id="{8E1A5325-629B-6945-BEF8-F74A70BD757F}"/>
                </a:ext>
              </a:extLst>
            </p:cNvPr>
            <p:cNvSpPr/>
            <p:nvPr/>
          </p:nvSpPr>
          <p:spPr>
            <a:xfrm>
              <a:off x="14835914" y="4171529"/>
              <a:ext cx="13320000" cy="5422213"/>
            </a:xfrm>
            <a:prstGeom prst="roundRect">
              <a:avLst>
                <a:gd name="adj" fmla="val 11631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3" name="TextBox 292">
              <a:extLst>
                <a:ext uri="{FF2B5EF4-FFF2-40B4-BE49-F238E27FC236}">
                  <a16:creationId xmlns:a16="http://schemas.microsoft.com/office/drawing/2014/main" id="{46529A65-3683-AD46-BCE0-FA1589564604}"/>
                </a:ext>
              </a:extLst>
            </p:cNvPr>
            <p:cNvSpPr txBox="1"/>
            <p:nvPr/>
          </p:nvSpPr>
          <p:spPr>
            <a:xfrm>
              <a:off x="14835913" y="4147028"/>
              <a:ext cx="11227982" cy="2199027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800"/>
                </a:spcAft>
              </a:pPr>
              <a:r>
                <a:rPr lang="en-US" sz="66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TL;DR</a:t>
              </a:r>
            </a:p>
            <a:p>
              <a:r>
                <a:rPr lang="en-US" sz="40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Help</a:t>
              </a:r>
            </a:p>
          </p:txBody>
        </p:sp>
      </p:grpSp>
      <p:grpSp>
        <p:nvGrpSpPr>
          <p:cNvPr id="288" name="Group 287">
            <a:extLst>
              <a:ext uri="{FF2B5EF4-FFF2-40B4-BE49-F238E27FC236}">
                <a16:creationId xmlns:a16="http://schemas.microsoft.com/office/drawing/2014/main" id="{87368087-6D08-9F4A-A8DA-1F89821BEC89}"/>
              </a:ext>
            </a:extLst>
          </p:cNvPr>
          <p:cNvGrpSpPr/>
          <p:nvPr/>
        </p:nvGrpSpPr>
        <p:grpSpPr>
          <a:xfrm>
            <a:off x="14741881" y="5086828"/>
            <a:ext cx="13320000" cy="15209702"/>
            <a:chOff x="14835913" y="4147028"/>
            <a:chExt cx="13131933" cy="15209702"/>
          </a:xfrm>
        </p:grpSpPr>
        <p:sp>
          <p:nvSpPr>
            <p:cNvPr id="289" name="Rounded Rectangle 288">
              <a:extLst>
                <a:ext uri="{FF2B5EF4-FFF2-40B4-BE49-F238E27FC236}">
                  <a16:creationId xmlns:a16="http://schemas.microsoft.com/office/drawing/2014/main" id="{CDF89CF4-9BCD-5C41-9469-8DFB09F671D8}"/>
                </a:ext>
              </a:extLst>
            </p:cNvPr>
            <p:cNvSpPr/>
            <p:nvPr/>
          </p:nvSpPr>
          <p:spPr>
            <a:xfrm>
              <a:off x="14835915" y="4171528"/>
              <a:ext cx="13131931" cy="15185202"/>
            </a:xfrm>
            <a:prstGeom prst="roundRect">
              <a:avLst>
                <a:gd name="adj" fmla="val 4752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0" name="TextBox 289">
              <a:extLst>
                <a:ext uri="{FF2B5EF4-FFF2-40B4-BE49-F238E27FC236}">
                  <a16:creationId xmlns:a16="http://schemas.microsoft.com/office/drawing/2014/main" id="{72B84B8E-EFF9-1646-A833-926E63EE3BD4}"/>
                </a:ext>
              </a:extLst>
            </p:cNvPr>
            <p:cNvSpPr txBox="1"/>
            <p:nvPr/>
          </p:nvSpPr>
          <p:spPr>
            <a:xfrm>
              <a:off x="14835913" y="4147028"/>
              <a:ext cx="11227982" cy="2014361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800"/>
                </a:spcAft>
              </a:pPr>
              <a:r>
                <a:rPr lang="en-US" sz="54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A2D Update</a:t>
              </a:r>
            </a:p>
            <a:p>
              <a:r>
                <a:rPr lang="en-US" sz="40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Help</a:t>
              </a:r>
              <a:endParaRPr lang="en-US" sz="4000" dirty="0"/>
            </a:p>
          </p:txBody>
        </p:sp>
      </p:grpSp>
      <p:sp>
        <p:nvSpPr>
          <p:cNvPr id="91" name="Rectangle 90">
            <a:extLst>
              <a:ext uri="{FF2B5EF4-FFF2-40B4-BE49-F238E27FC236}">
                <a16:creationId xmlns:a16="http://schemas.microsoft.com/office/drawing/2014/main" id="{8335141E-F887-7E4D-A6FF-8137FF04AF73}"/>
              </a:ext>
            </a:extLst>
          </p:cNvPr>
          <p:cNvSpPr/>
          <p:nvPr/>
        </p:nvSpPr>
        <p:spPr>
          <a:xfrm>
            <a:off x="-129351" y="-137803"/>
            <a:ext cx="42933114" cy="4418848"/>
          </a:xfrm>
          <a:prstGeom prst="rect">
            <a:avLst/>
          </a:prstGeom>
          <a:solidFill>
            <a:srgbClr val="03183B"/>
          </a:solidFill>
          <a:ln>
            <a:solidFill>
              <a:srgbClr val="0318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C58B81-8A6D-574A-AAC7-96B925EC6892}"/>
              </a:ext>
            </a:extLst>
          </p:cNvPr>
          <p:cNvSpPr txBox="1"/>
          <p:nvPr/>
        </p:nvSpPr>
        <p:spPr>
          <a:xfrm>
            <a:off x="-252718" y="16065"/>
            <a:ext cx="4317984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Robust Asymmetric Learning in POMDPs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9E113E-0372-904A-960E-0E7F08ED939F}"/>
              </a:ext>
            </a:extLst>
          </p:cNvPr>
          <p:cNvSpPr txBox="1"/>
          <p:nvPr/>
        </p:nvSpPr>
        <p:spPr>
          <a:xfrm>
            <a:off x="-252718" y="2486555"/>
            <a:ext cx="431798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Andrew Warrington*, J. Wilder Lavington*, Adam Ścibior, Mark Schmidt &amp; Frank Wood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09ADF4-08D1-A643-B123-53E210306EB2}"/>
              </a:ext>
            </a:extLst>
          </p:cNvPr>
          <p:cNvSpPr txBox="1"/>
          <p:nvPr/>
        </p:nvSpPr>
        <p:spPr>
          <a:xfrm>
            <a:off x="-32317" y="3576258"/>
            <a:ext cx="428037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*Denotes Equal Contribution, Paper ID XXX, Poster Number XXX, 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ea typeface="Open Sans Light" panose="020B0306030504020204" pitchFamily="34" charset="0"/>
                <a:cs typeface="Courier New" panose="02070309020205020404" pitchFamily="49" charset="0"/>
              </a:rPr>
              <a:t>XXX@XXX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32E8B5A-33E3-6B46-9919-0C68B2D20153}"/>
              </a:ext>
            </a:extLst>
          </p:cNvPr>
          <p:cNvGrpSpPr/>
          <p:nvPr/>
        </p:nvGrpSpPr>
        <p:grpSpPr>
          <a:xfrm>
            <a:off x="-64632" y="27407674"/>
            <a:ext cx="43389133" cy="4089768"/>
            <a:chOff x="-64632" y="27407674"/>
            <a:chExt cx="43389133" cy="408976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4D19D5F-3739-4844-AAD7-2AECDA885F9C}"/>
                </a:ext>
              </a:extLst>
            </p:cNvPr>
            <p:cNvSpPr/>
            <p:nvPr/>
          </p:nvSpPr>
          <p:spPr>
            <a:xfrm>
              <a:off x="-64632" y="28410709"/>
              <a:ext cx="42868395" cy="2224293"/>
            </a:xfrm>
            <a:prstGeom prst="rect">
              <a:avLst/>
            </a:prstGeom>
            <a:solidFill>
              <a:srgbClr val="03183B"/>
            </a:solidFill>
            <a:ln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ysClr val="windowText" lastClr="000000"/>
                  </a:solidFill>
                </a:ln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D1E29AC-A39B-344D-90DA-7C239C2C33D2}"/>
                </a:ext>
              </a:extLst>
            </p:cNvPr>
            <p:cNvGrpSpPr/>
            <p:nvPr/>
          </p:nvGrpSpPr>
          <p:grpSpPr>
            <a:xfrm>
              <a:off x="23415049" y="27407674"/>
              <a:ext cx="19909452" cy="4089768"/>
              <a:chOff x="11799262" y="32025344"/>
              <a:chExt cx="19909452" cy="4089768"/>
            </a:xfrm>
          </p:grpSpPr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83A0AABE-825E-9E4C-B881-FD453E19FDCE}"/>
                  </a:ext>
                </a:extLst>
              </p:cNvPr>
              <p:cNvGrpSpPr/>
              <p:nvPr/>
            </p:nvGrpSpPr>
            <p:grpSpPr>
              <a:xfrm>
                <a:off x="19079338" y="32614510"/>
                <a:ext cx="9355267" cy="2939876"/>
                <a:chOff x="-99174" y="28058308"/>
                <a:chExt cx="8397051" cy="2638757"/>
              </a:xfrm>
            </p:grpSpPr>
            <p:pic>
              <p:nvPicPr>
                <p:cNvPr id="93" name="Picture 92">
                  <a:extLst>
                    <a:ext uri="{FF2B5EF4-FFF2-40B4-BE49-F238E27FC236}">
                      <a16:creationId xmlns:a16="http://schemas.microsoft.com/office/drawing/2014/main" id="{C287F1B9-D228-7B4B-9061-0F39A59996A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r="42403"/>
                <a:stretch/>
              </p:blipFill>
              <p:spPr>
                <a:xfrm>
                  <a:off x="-99174" y="28058308"/>
                  <a:ext cx="7337586" cy="2638757"/>
                </a:xfrm>
                <a:prstGeom prst="rect">
                  <a:avLst/>
                </a:prstGeom>
              </p:spPr>
            </p:pic>
            <p:sp>
              <p:nvSpPr>
                <p:cNvPr id="94" name="Rectangle 93">
                  <a:extLst>
                    <a:ext uri="{FF2B5EF4-FFF2-40B4-BE49-F238E27FC236}">
                      <a16:creationId xmlns:a16="http://schemas.microsoft.com/office/drawing/2014/main" id="{A5B75BB8-483E-F840-B504-099F549D0327}"/>
                    </a:ext>
                  </a:extLst>
                </p:cNvPr>
                <p:cNvSpPr/>
                <p:nvPr/>
              </p:nvSpPr>
              <p:spPr>
                <a:xfrm>
                  <a:off x="1971804" y="29214625"/>
                  <a:ext cx="6201410" cy="1149488"/>
                </a:xfrm>
                <a:prstGeom prst="rect">
                  <a:avLst/>
                </a:prstGeom>
                <a:solidFill>
                  <a:srgbClr val="04183B"/>
                </a:solidFill>
                <a:ln>
                  <a:solidFill>
                    <a:srgbClr val="0418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endParaRPr>
                </a:p>
              </p:txBody>
            </p:sp>
            <p:pic>
              <p:nvPicPr>
                <p:cNvPr id="95" name="Picture 94">
                  <a:extLst>
                    <a:ext uri="{FF2B5EF4-FFF2-40B4-BE49-F238E27FC236}">
                      <a16:creationId xmlns:a16="http://schemas.microsoft.com/office/drawing/2014/main" id="{AB8CFAED-07E8-494D-A7E8-756E2D42D76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50967" t="23071" b="60836"/>
                <a:stretch/>
              </p:blipFill>
              <p:spPr>
                <a:xfrm>
                  <a:off x="2051386" y="29171920"/>
                  <a:ext cx="6246491" cy="424658"/>
                </a:xfrm>
                <a:prstGeom prst="rect">
                  <a:avLst/>
                </a:prstGeom>
              </p:spPr>
            </p:pic>
          </p:grpSp>
          <p:pic>
            <p:nvPicPr>
              <p:cNvPr id="96" name="Picture 95">
                <a:extLst>
                  <a:ext uri="{FF2B5EF4-FFF2-40B4-BE49-F238E27FC236}">
                    <a16:creationId xmlns:a16="http://schemas.microsoft.com/office/drawing/2014/main" id="{32689993-2425-2044-9ED9-16699A76F1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799262" y="33047789"/>
                <a:ext cx="7280076" cy="2242453"/>
              </a:xfrm>
              <a:prstGeom prst="rect">
                <a:avLst/>
              </a:prstGeom>
            </p:spPr>
          </p:pic>
          <p:pic>
            <p:nvPicPr>
              <p:cNvPr id="22" name="Picture 21" descr="A picture containing shirt&#10;&#10;Description automatically generated">
                <a:extLst>
                  <a:ext uri="{FF2B5EF4-FFF2-40B4-BE49-F238E27FC236}">
                    <a16:creationId xmlns:a16="http://schemas.microsoft.com/office/drawing/2014/main" id="{2E54159A-3FFF-F645-92B0-6C9C715BE7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618944" y="32025344"/>
                <a:ext cx="4089770" cy="4089768"/>
              </a:xfrm>
              <a:prstGeom prst="rect">
                <a:avLst/>
              </a:prstGeom>
            </p:spPr>
          </p:pic>
        </p:grpSp>
      </p:grpSp>
      <p:grpSp>
        <p:nvGrpSpPr>
          <p:cNvPr id="265" name="Group 264">
            <a:extLst>
              <a:ext uri="{FF2B5EF4-FFF2-40B4-BE49-F238E27FC236}">
                <a16:creationId xmlns:a16="http://schemas.microsoft.com/office/drawing/2014/main" id="{DEAA2F0A-0516-A649-817E-1F420EAE48F9}"/>
              </a:ext>
            </a:extLst>
          </p:cNvPr>
          <p:cNvGrpSpPr/>
          <p:nvPr/>
        </p:nvGrpSpPr>
        <p:grpSpPr>
          <a:xfrm>
            <a:off x="28646781" y="11103789"/>
            <a:ext cx="13320000" cy="9137133"/>
            <a:chOff x="14835913" y="12505097"/>
            <a:chExt cx="13131933" cy="6785745"/>
          </a:xfrm>
        </p:grpSpPr>
        <p:sp>
          <p:nvSpPr>
            <p:cNvPr id="266" name="Rounded Rectangle 265">
              <a:extLst>
                <a:ext uri="{FF2B5EF4-FFF2-40B4-BE49-F238E27FC236}">
                  <a16:creationId xmlns:a16="http://schemas.microsoft.com/office/drawing/2014/main" id="{C52AF79A-342A-CA4B-906F-A886B8A1EBAE}"/>
                </a:ext>
              </a:extLst>
            </p:cNvPr>
            <p:cNvSpPr/>
            <p:nvPr/>
          </p:nvSpPr>
          <p:spPr>
            <a:xfrm>
              <a:off x="14835915" y="12505111"/>
              <a:ext cx="13131931" cy="6785731"/>
            </a:xfrm>
            <a:prstGeom prst="roundRect">
              <a:avLst>
                <a:gd name="adj" fmla="val 8757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7" name="TextBox 266">
              <a:extLst>
                <a:ext uri="{FF2B5EF4-FFF2-40B4-BE49-F238E27FC236}">
                  <a16:creationId xmlns:a16="http://schemas.microsoft.com/office/drawing/2014/main" id="{333C7BC1-DA90-F84D-8748-24345DAD2439}"/>
                </a:ext>
              </a:extLst>
            </p:cNvPr>
            <p:cNvSpPr txBox="1"/>
            <p:nvPr/>
          </p:nvSpPr>
          <p:spPr>
            <a:xfrm>
              <a:off x="14835913" y="12505097"/>
              <a:ext cx="11227982" cy="1495977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800"/>
                </a:spcAft>
              </a:pPr>
              <a:r>
                <a:rPr lang="en-US" sz="54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Autonomous Vehicles</a:t>
              </a:r>
            </a:p>
            <a:p>
              <a:r>
                <a:rPr lang="en-US" sz="40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Help</a:t>
              </a:r>
              <a:endParaRPr lang="en-US" sz="66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3791B0A3-8CAF-114B-856B-1E36A4BC117B}"/>
              </a:ext>
            </a:extLst>
          </p:cNvPr>
          <p:cNvCxnSpPr>
            <a:cxnSpLocks/>
          </p:cNvCxnSpPr>
          <p:nvPr/>
        </p:nvCxnSpPr>
        <p:spPr>
          <a:xfrm>
            <a:off x="41529094" y="4614650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Connector 276">
            <a:extLst>
              <a:ext uri="{FF2B5EF4-FFF2-40B4-BE49-F238E27FC236}">
                <a16:creationId xmlns:a16="http://schemas.microsoft.com/office/drawing/2014/main" id="{74AD2A53-5438-9748-9002-46A1F194A6DD}"/>
              </a:ext>
            </a:extLst>
          </p:cNvPr>
          <p:cNvCxnSpPr>
            <a:cxnSpLocks/>
          </p:cNvCxnSpPr>
          <p:nvPr/>
        </p:nvCxnSpPr>
        <p:spPr>
          <a:xfrm>
            <a:off x="14156983" y="9166202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Connector 277">
            <a:extLst>
              <a:ext uri="{FF2B5EF4-FFF2-40B4-BE49-F238E27FC236}">
                <a16:creationId xmlns:a16="http://schemas.microsoft.com/office/drawing/2014/main" id="{23D484A3-B82E-8B46-9D86-9BA06F3CC972}"/>
              </a:ext>
            </a:extLst>
          </p:cNvPr>
          <p:cNvCxnSpPr>
            <a:cxnSpLocks/>
          </p:cNvCxnSpPr>
          <p:nvPr/>
        </p:nvCxnSpPr>
        <p:spPr>
          <a:xfrm>
            <a:off x="-13284" y="9683228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Connector 280">
            <a:extLst>
              <a:ext uri="{FF2B5EF4-FFF2-40B4-BE49-F238E27FC236}">
                <a16:creationId xmlns:a16="http://schemas.microsoft.com/office/drawing/2014/main" id="{D44394EF-3D68-D647-935A-EB2582D7F4F4}"/>
              </a:ext>
            </a:extLst>
          </p:cNvPr>
          <p:cNvCxnSpPr>
            <a:cxnSpLocks/>
          </p:cNvCxnSpPr>
          <p:nvPr/>
        </p:nvCxnSpPr>
        <p:spPr>
          <a:xfrm rot="5400000">
            <a:off x="20729313" y="4678000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B10FC4EF-55D3-CA4C-84E9-D6287B3D2F7C}"/>
              </a:ext>
            </a:extLst>
          </p:cNvPr>
          <p:cNvCxnSpPr>
            <a:cxnSpLocks/>
          </p:cNvCxnSpPr>
          <p:nvPr/>
        </p:nvCxnSpPr>
        <p:spPr>
          <a:xfrm rot="5400000">
            <a:off x="6581513" y="4678001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CA59C1D0-96AE-A34B-9B1C-61E348593B33}"/>
              </a:ext>
            </a:extLst>
          </p:cNvPr>
          <p:cNvSpPr txBox="1"/>
          <p:nvPr/>
        </p:nvSpPr>
        <p:spPr>
          <a:xfrm>
            <a:off x="50503015" y="144545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294" name="Group 293">
            <a:extLst>
              <a:ext uri="{FF2B5EF4-FFF2-40B4-BE49-F238E27FC236}">
                <a16:creationId xmlns:a16="http://schemas.microsoft.com/office/drawing/2014/main" id="{649EC6E9-873F-7440-9545-0F3222EA9982}"/>
              </a:ext>
            </a:extLst>
          </p:cNvPr>
          <p:cNvGrpSpPr/>
          <p:nvPr/>
        </p:nvGrpSpPr>
        <p:grpSpPr>
          <a:xfrm>
            <a:off x="28646781" y="24005693"/>
            <a:ext cx="13311631" cy="3546801"/>
            <a:chOff x="14656215" y="10799044"/>
            <a:chExt cx="13311631" cy="5509066"/>
          </a:xfrm>
        </p:grpSpPr>
        <p:sp>
          <p:nvSpPr>
            <p:cNvPr id="295" name="Rounded Rectangle 294">
              <a:extLst>
                <a:ext uri="{FF2B5EF4-FFF2-40B4-BE49-F238E27FC236}">
                  <a16:creationId xmlns:a16="http://schemas.microsoft.com/office/drawing/2014/main" id="{0119360F-7E80-7D4F-A9AC-A18F36085BC7}"/>
                </a:ext>
              </a:extLst>
            </p:cNvPr>
            <p:cNvSpPr/>
            <p:nvPr/>
          </p:nvSpPr>
          <p:spPr>
            <a:xfrm>
              <a:off x="14656215" y="10799044"/>
              <a:ext cx="13311631" cy="5509066"/>
            </a:xfrm>
            <a:prstGeom prst="roundRect">
              <a:avLst>
                <a:gd name="adj" fmla="val 16964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6" name="TextBox 295">
              <a:extLst>
                <a:ext uri="{FF2B5EF4-FFF2-40B4-BE49-F238E27FC236}">
                  <a16:creationId xmlns:a16="http://schemas.microsoft.com/office/drawing/2014/main" id="{F833D6A2-3D3E-5143-A902-199D6EF71325}"/>
                </a:ext>
              </a:extLst>
            </p:cNvPr>
            <p:cNvSpPr txBox="1"/>
            <p:nvPr/>
          </p:nvSpPr>
          <p:spPr>
            <a:xfrm>
              <a:off x="14656215" y="10799044"/>
              <a:ext cx="11227982" cy="2347985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en-US" sz="40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Key References</a:t>
              </a:r>
            </a:p>
            <a:p>
              <a:r>
                <a:rPr lang="en-US" sz="28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Help</a:t>
              </a:r>
              <a:endParaRPr lang="en-US" sz="3200" dirty="0"/>
            </a:p>
          </p:txBody>
        </p:sp>
      </p:grpSp>
      <p:cxnSp>
        <p:nvCxnSpPr>
          <p:cNvPr id="359" name="Straight Connector 358">
            <a:extLst>
              <a:ext uri="{FF2B5EF4-FFF2-40B4-BE49-F238E27FC236}">
                <a16:creationId xmlns:a16="http://schemas.microsoft.com/office/drawing/2014/main" id="{12E91025-BDBB-8E4B-BA67-AD7E456B43BA}"/>
              </a:ext>
            </a:extLst>
          </p:cNvPr>
          <p:cNvCxnSpPr>
            <a:cxnSpLocks/>
          </p:cNvCxnSpPr>
          <p:nvPr/>
        </p:nvCxnSpPr>
        <p:spPr>
          <a:xfrm rot="16200000">
            <a:off x="42067448" y="5470698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0A2EE62-185D-6E40-9923-01093CFB78FA}"/>
              </a:ext>
            </a:extLst>
          </p:cNvPr>
          <p:cNvGrpSpPr/>
          <p:nvPr/>
        </p:nvGrpSpPr>
        <p:grpSpPr>
          <a:xfrm>
            <a:off x="28645576" y="20800071"/>
            <a:ext cx="13324019" cy="2906913"/>
            <a:chOff x="28836478" y="20007591"/>
            <a:chExt cx="13133118" cy="2906913"/>
          </a:xfrm>
        </p:grpSpPr>
        <p:sp>
          <p:nvSpPr>
            <p:cNvPr id="358" name="Rounded Rectangle 357">
              <a:extLst>
                <a:ext uri="{FF2B5EF4-FFF2-40B4-BE49-F238E27FC236}">
                  <a16:creationId xmlns:a16="http://schemas.microsoft.com/office/drawing/2014/main" id="{64EDC366-CC21-6B41-BA40-3EF87D94C58A}"/>
                </a:ext>
              </a:extLst>
            </p:cNvPr>
            <p:cNvSpPr/>
            <p:nvPr/>
          </p:nvSpPr>
          <p:spPr>
            <a:xfrm>
              <a:off x="28837665" y="20042394"/>
              <a:ext cx="13131931" cy="2585917"/>
            </a:xfrm>
            <a:prstGeom prst="roundRect">
              <a:avLst>
                <a:gd name="adj" fmla="val 16964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2" name="TextBox 361">
              <a:extLst>
                <a:ext uri="{FF2B5EF4-FFF2-40B4-BE49-F238E27FC236}">
                  <a16:creationId xmlns:a16="http://schemas.microsoft.com/office/drawing/2014/main" id="{F1BFE090-2005-1A48-A140-968C9BF526CB}"/>
                </a:ext>
              </a:extLst>
            </p:cNvPr>
            <p:cNvSpPr txBox="1"/>
            <p:nvPr/>
          </p:nvSpPr>
          <p:spPr>
            <a:xfrm>
              <a:off x="28836478" y="20007591"/>
              <a:ext cx="11227982" cy="2906913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en-US" sz="40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Source Code &amp; Additional Materials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GB" sz="28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Source code: </a:t>
              </a:r>
              <a:r>
                <a:rPr lang="en-US" sz="2800" dirty="0" err="1">
                  <a:solidFill>
                    <a:srgbClr val="0070C0"/>
                  </a:solidFill>
                  <a:latin typeface="Courier New" panose="02070309020205020404" pitchFamily="49" charset="0"/>
                  <a:ea typeface="Open Sans Light" panose="020B0306030504020204" pitchFamily="34" charset="0"/>
                  <a:cs typeface="Courier New" panose="02070309020205020404" pitchFamily="49" charset="0"/>
                </a:rPr>
                <a:t>www.github.com</a:t>
              </a:r>
              <a:r>
                <a:rPr lang="en-US" sz="2800" dirty="0">
                  <a:solidFill>
                    <a:srgbClr val="0070C0"/>
                  </a:solidFill>
                  <a:latin typeface="Courier New" panose="02070309020205020404" pitchFamily="49" charset="0"/>
                  <a:ea typeface="Open Sans Light" panose="020B0306030504020204" pitchFamily="34" charset="0"/>
                  <a:cs typeface="Courier New" panose="02070309020205020404" pitchFamily="49" charset="0"/>
                </a:rPr>
                <a:t>/</a:t>
              </a:r>
              <a:r>
                <a:rPr lang="en-US" sz="2800" dirty="0" err="1">
                  <a:solidFill>
                    <a:srgbClr val="0070C0"/>
                  </a:solidFill>
                  <a:latin typeface="Courier New" panose="02070309020205020404" pitchFamily="49" charset="0"/>
                  <a:ea typeface="Open Sans Light" panose="020B0306030504020204" pitchFamily="34" charset="0"/>
                  <a:cs typeface="Courier New" panose="02070309020205020404" pitchFamily="49" charset="0"/>
                </a:rPr>
                <a:t>plai</a:t>
              </a:r>
              <a:r>
                <a:rPr lang="en-US" sz="2800" dirty="0">
                  <a:solidFill>
                    <a:srgbClr val="0070C0"/>
                  </a:solidFill>
                  <a:latin typeface="Courier New" panose="02070309020205020404" pitchFamily="49" charset="0"/>
                  <a:ea typeface="Open Sans Light" panose="020B0306030504020204" pitchFamily="34" charset="0"/>
                  <a:cs typeface="Courier New" panose="02070309020205020404" pitchFamily="49" charset="0"/>
                </a:rPr>
                <a:t>-group/a2d</a:t>
              </a:r>
            </a:p>
            <a:p>
              <a:pPr marL="466725" indent="-466725">
                <a:buFont typeface="Arial" panose="020B0604020202020204" pitchFamily="34" charset="0"/>
                <a:buChar char="•"/>
              </a:pPr>
              <a:r>
                <a:rPr lang="en-US" sz="28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Also includes links and materials for talk, poster &amp; paper.</a:t>
              </a:r>
            </a:p>
            <a:p>
              <a:pPr marL="466725" indent="-466725">
                <a:buFont typeface="Arial" panose="020B0604020202020204" pitchFamily="34" charset="0"/>
                <a:buChar char="•"/>
              </a:pPr>
              <a:r>
                <a:rPr lang="en-US" sz="28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Informal blog post available at </a:t>
              </a:r>
              <a:r>
                <a:rPr lang="en-US" sz="28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XXX.com</a:t>
              </a:r>
              <a:endParaRPr lang="en-US" sz="28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 marL="466725" indent="-466725">
                <a:buFont typeface="Arial" panose="020B0604020202020204" pitchFamily="34" charset="0"/>
                <a:buChar char="•"/>
              </a:pPr>
              <a:endParaRPr lang="en-US" sz="28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pic>
        <p:nvPicPr>
          <p:cNvPr id="364" name="Picture 363">
            <a:extLst>
              <a:ext uri="{FF2B5EF4-FFF2-40B4-BE49-F238E27FC236}">
                <a16:creationId xmlns:a16="http://schemas.microsoft.com/office/drawing/2014/main" id="{1FB2CFE3-549B-BD42-B83A-E29B35FAC6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48651" y="21066758"/>
            <a:ext cx="2141214" cy="2141214"/>
          </a:xfrm>
          <a:prstGeom prst="rect">
            <a:avLst/>
          </a:prstGeom>
        </p:spPr>
      </p:pic>
      <p:cxnSp>
        <p:nvCxnSpPr>
          <p:cNvPr id="365" name="Straight Connector 364">
            <a:extLst>
              <a:ext uri="{FF2B5EF4-FFF2-40B4-BE49-F238E27FC236}">
                <a16:creationId xmlns:a16="http://schemas.microsoft.com/office/drawing/2014/main" id="{27F0719D-7374-E546-BAFE-1932ACEB3529}"/>
              </a:ext>
            </a:extLst>
          </p:cNvPr>
          <p:cNvCxnSpPr>
            <a:cxnSpLocks/>
          </p:cNvCxnSpPr>
          <p:nvPr/>
        </p:nvCxnSpPr>
        <p:spPr>
          <a:xfrm rot="16200000">
            <a:off x="35634895" y="20542422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0" name="Straight Connector 359">
            <a:extLst>
              <a:ext uri="{FF2B5EF4-FFF2-40B4-BE49-F238E27FC236}">
                <a16:creationId xmlns:a16="http://schemas.microsoft.com/office/drawing/2014/main" id="{8D3596F5-C85C-6D44-A6A8-2C94D5C2EA0C}"/>
              </a:ext>
            </a:extLst>
          </p:cNvPr>
          <p:cNvCxnSpPr>
            <a:cxnSpLocks/>
          </p:cNvCxnSpPr>
          <p:nvPr/>
        </p:nvCxnSpPr>
        <p:spPr>
          <a:xfrm rot="16200000">
            <a:off x="35648979" y="23713242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6" name="Straight Connector 365">
            <a:extLst>
              <a:ext uri="{FF2B5EF4-FFF2-40B4-BE49-F238E27FC236}">
                <a16:creationId xmlns:a16="http://schemas.microsoft.com/office/drawing/2014/main" id="{68A9F7F5-0D75-EE4D-B9F8-41FC46B2B4A1}"/>
              </a:ext>
            </a:extLst>
          </p:cNvPr>
          <p:cNvCxnSpPr>
            <a:cxnSpLocks/>
          </p:cNvCxnSpPr>
          <p:nvPr/>
        </p:nvCxnSpPr>
        <p:spPr>
          <a:xfrm>
            <a:off x="28061881" y="15068941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0" name="Group 369">
            <a:extLst>
              <a:ext uri="{FF2B5EF4-FFF2-40B4-BE49-F238E27FC236}">
                <a16:creationId xmlns:a16="http://schemas.microsoft.com/office/drawing/2014/main" id="{DF6577D5-CB72-2D4B-8C15-A70D641E5C85}"/>
              </a:ext>
            </a:extLst>
          </p:cNvPr>
          <p:cNvGrpSpPr/>
          <p:nvPr/>
        </p:nvGrpSpPr>
        <p:grpSpPr>
          <a:xfrm>
            <a:off x="836983" y="11118162"/>
            <a:ext cx="13320000" cy="5446714"/>
            <a:chOff x="14835913" y="4147028"/>
            <a:chExt cx="13320001" cy="5446714"/>
          </a:xfrm>
        </p:grpSpPr>
        <p:sp>
          <p:nvSpPr>
            <p:cNvPr id="371" name="Rounded Rectangle 370">
              <a:extLst>
                <a:ext uri="{FF2B5EF4-FFF2-40B4-BE49-F238E27FC236}">
                  <a16:creationId xmlns:a16="http://schemas.microsoft.com/office/drawing/2014/main" id="{D6CA6E8B-6E1A-FB4B-8C89-4E21DB4EAAF5}"/>
                </a:ext>
              </a:extLst>
            </p:cNvPr>
            <p:cNvSpPr/>
            <p:nvPr/>
          </p:nvSpPr>
          <p:spPr>
            <a:xfrm>
              <a:off x="14835914" y="4171529"/>
              <a:ext cx="13320000" cy="5422213"/>
            </a:xfrm>
            <a:prstGeom prst="roundRect">
              <a:avLst>
                <a:gd name="adj" fmla="val 11187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2" name="TextBox 371">
              <a:extLst>
                <a:ext uri="{FF2B5EF4-FFF2-40B4-BE49-F238E27FC236}">
                  <a16:creationId xmlns:a16="http://schemas.microsoft.com/office/drawing/2014/main" id="{66653C2B-AA11-0A4D-B5F8-15B16164DEB9}"/>
                </a:ext>
              </a:extLst>
            </p:cNvPr>
            <p:cNvSpPr txBox="1"/>
            <p:nvPr/>
          </p:nvSpPr>
          <p:spPr>
            <a:xfrm>
              <a:off x="14835913" y="4147028"/>
              <a:ext cx="11227982" cy="2014361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800"/>
                </a:spcAft>
              </a:pPr>
              <a:r>
                <a:rPr lang="en-US" sz="54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Asymmetric Environments</a:t>
              </a:r>
            </a:p>
            <a:p>
              <a:r>
                <a:rPr lang="en-US" sz="40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Help</a:t>
              </a:r>
              <a:endParaRPr lang="en-US" sz="4000" dirty="0"/>
            </a:p>
          </p:txBody>
        </p:sp>
      </p:grpSp>
      <p:cxnSp>
        <p:nvCxnSpPr>
          <p:cNvPr id="373" name="Straight Connector 372">
            <a:extLst>
              <a:ext uri="{FF2B5EF4-FFF2-40B4-BE49-F238E27FC236}">
                <a16:creationId xmlns:a16="http://schemas.microsoft.com/office/drawing/2014/main" id="{98AA2755-7B4F-DB44-9601-4128B1C509CC}"/>
              </a:ext>
            </a:extLst>
          </p:cNvPr>
          <p:cNvCxnSpPr>
            <a:cxnSpLocks/>
          </p:cNvCxnSpPr>
          <p:nvPr/>
        </p:nvCxnSpPr>
        <p:spPr>
          <a:xfrm rot="16200000">
            <a:off x="11327095" y="10825711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4" name="Group 373">
            <a:extLst>
              <a:ext uri="{FF2B5EF4-FFF2-40B4-BE49-F238E27FC236}">
                <a16:creationId xmlns:a16="http://schemas.microsoft.com/office/drawing/2014/main" id="{986545B5-8FFD-D344-9803-F724D3D51005}"/>
              </a:ext>
            </a:extLst>
          </p:cNvPr>
          <p:cNvGrpSpPr/>
          <p:nvPr/>
        </p:nvGrpSpPr>
        <p:grpSpPr>
          <a:xfrm>
            <a:off x="14741881" y="20859375"/>
            <a:ext cx="13320000" cy="6693120"/>
            <a:chOff x="14835913" y="9474436"/>
            <a:chExt cx="13131933" cy="6833675"/>
          </a:xfrm>
        </p:grpSpPr>
        <p:sp>
          <p:nvSpPr>
            <p:cNvPr id="375" name="Rounded Rectangle 374">
              <a:extLst>
                <a:ext uri="{FF2B5EF4-FFF2-40B4-BE49-F238E27FC236}">
                  <a16:creationId xmlns:a16="http://schemas.microsoft.com/office/drawing/2014/main" id="{148BA0CE-B48F-9A4F-A2A7-7AD9F87A47D1}"/>
                </a:ext>
              </a:extLst>
            </p:cNvPr>
            <p:cNvSpPr/>
            <p:nvPr/>
          </p:nvSpPr>
          <p:spPr>
            <a:xfrm>
              <a:off x="14835915" y="9477233"/>
              <a:ext cx="13131931" cy="6830878"/>
            </a:xfrm>
            <a:prstGeom prst="roundRect">
              <a:avLst>
                <a:gd name="adj" fmla="val 8888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6" name="TextBox 375">
              <a:extLst>
                <a:ext uri="{FF2B5EF4-FFF2-40B4-BE49-F238E27FC236}">
                  <a16:creationId xmlns:a16="http://schemas.microsoft.com/office/drawing/2014/main" id="{2B1DF6E4-C03F-7446-B5D5-45A5DF9095A1}"/>
                </a:ext>
              </a:extLst>
            </p:cNvPr>
            <p:cNvSpPr txBox="1"/>
            <p:nvPr/>
          </p:nvSpPr>
          <p:spPr>
            <a:xfrm>
              <a:off x="14835913" y="9474436"/>
              <a:ext cx="11227982" cy="2056662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800"/>
                </a:spcAft>
              </a:pPr>
              <a:r>
                <a:rPr lang="en-US" sz="54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A2D Algorithm</a:t>
              </a:r>
            </a:p>
            <a:p>
              <a:r>
                <a:rPr lang="en-US" sz="40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Help</a:t>
              </a:r>
              <a:endParaRPr lang="en-US" sz="4000" dirty="0"/>
            </a:p>
          </p:txBody>
        </p:sp>
      </p:grpSp>
      <p:cxnSp>
        <p:nvCxnSpPr>
          <p:cNvPr id="377" name="Straight Connector 376">
            <a:extLst>
              <a:ext uri="{FF2B5EF4-FFF2-40B4-BE49-F238E27FC236}">
                <a16:creationId xmlns:a16="http://schemas.microsoft.com/office/drawing/2014/main" id="{5603F482-F98A-3746-8E68-A48DF9B275C6}"/>
              </a:ext>
            </a:extLst>
          </p:cNvPr>
          <p:cNvCxnSpPr>
            <a:cxnSpLocks/>
          </p:cNvCxnSpPr>
          <p:nvPr/>
        </p:nvCxnSpPr>
        <p:spPr>
          <a:xfrm rot="16200000">
            <a:off x="23138095" y="20542423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8" name="Straight Connector 377">
            <a:extLst>
              <a:ext uri="{FF2B5EF4-FFF2-40B4-BE49-F238E27FC236}">
                <a16:creationId xmlns:a16="http://schemas.microsoft.com/office/drawing/2014/main" id="{6C9F2D86-88A7-C549-9A13-FEFD4FEAB0F7}"/>
              </a:ext>
            </a:extLst>
          </p:cNvPr>
          <p:cNvCxnSpPr>
            <a:cxnSpLocks/>
          </p:cNvCxnSpPr>
          <p:nvPr/>
        </p:nvCxnSpPr>
        <p:spPr>
          <a:xfrm>
            <a:off x="28061881" y="21997221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9" name="Straight Connector 378">
            <a:extLst>
              <a:ext uri="{FF2B5EF4-FFF2-40B4-BE49-F238E27FC236}">
                <a16:creationId xmlns:a16="http://schemas.microsoft.com/office/drawing/2014/main" id="{251E3262-EF98-7D44-82E8-963BEA177E2F}"/>
              </a:ext>
            </a:extLst>
          </p:cNvPr>
          <p:cNvCxnSpPr>
            <a:cxnSpLocks/>
          </p:cNvCxnSpPr>
          <p:nvPr/>
        </p:nvCxnSpPr>
        <p:spPr>
          <a:xfrm>
            <a:off x="28061881" y="26375569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0" name="Straight Connector 379">
            <a:extLst>
              <a:ext uri="{FF2B5EF4-FFF2-40B4-BE49-F238E27FC236}">
                <a16:creationId xmlns:a16="http://schemas.microsoft.com/office/drawing/2014/main" id="{87DD4090-2610-0D41-8135-23306E12A46F}"/>
              </a:ext>
            </a:extLst>
          </p:cNvPr>
          <p:cNvCxnSpPr>
            <a:cxnSpLocks/>
          </p:cNvCxnSpPr>
          <p:nvPr/>
        </p:nvCxnSpPr>
        <p:spPr>
          <a:xfrm>
            <a:off x="14158312" y="13800764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1" name="Straight Connector 380">
            <a:extLst>
              <a:ext uri="{FF2B5EF4-FFF2-40B4-BE49-F238E27FC236}">
                <a16:creationId xmlns:a16="http://schemas.microsoft.com/office/drawing/2014/main" id="{98F8CA20-9DDD-934A-954C-4245F1854AFD}"/>
              </a:ext>
            </a:extLst>
          </p:cNvPr>
          <p:cNvCxnSpPr>
            <a:cxnSpLocks/>
          </p:cNvCxnSpPr>
          <p:nvPr/>
        </p:nvCxnSpPr>
        <p:spPr>
          <a:xfrm>
            <a:off x="41969596" y="21295211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2" name="Straight Connector 381">
            <a:extLst>
              <a:ext uri="{FF2B5EF4-FFF2-40B4-BE49-F238E27FC236}">
                <a16:creationId xmlns:a16="http://schemas.microsoft.com/office/drawing/2014/main" id="{D92586AC-D2E0-5842-A34F-C7CFBC084FE9}"/>
              </a:ext>
            </a:extLst>
          </p:cNvPr>
          <p:cNvCxnSpPr>
            <a:cxnSpLocks/>
          </p:cNvCxnSpPr>
          <p:nvPr/>
        </p:nvCxnSpPr>
        <p:spPr>
          <a:xfrm>
            <a:off x="41969596" y="25247779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3" name="Straight Connector 382">
            <a:extLst>
              <a:ext uri="{FF2B5EF4-FFF2-40B4-BE49-F238E27FC236}">
                <a16:creationId xmlns:a16="http://schemas.microsoft.com/office/drawing/2014/main" id="{2CCA0426-833B-3A4E-88C9-083D12FE3E98}"/>
              </a:ext>
            </a:extLst>
          </p:cNvPr>
          <p:cNvCxnSpPr>
            <a:cxnSpLocks/>
          </p:cNvCxnSpPr>
          <p:nvPr/>
        </p:nvCxnSpPr>
        <p:spPr>
          <a:xfrm>
            <a:off x="-13284" y="12778544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5" name="Straight Connector 384">
            <a:extLst>
              <a:ext uri="{FF2B5EF4-FFF2-40B4-BE49-F238E27FC236}">
                <a16:creationId xmlns:a16="http://schemas.microsoft.com/office/drawing/2014/main" id="{F15E4600-1B3D-D743-9870-825981CBFF0B}"/>
              </a:ext>
            </a:extLst>
          </p:cNvPr>
          <p:cNvCxnSpPr>
            <a:cxnSpLocks/>
          </p:cNvCxnSpPr>
          <p:nvPr/>
        </p:nvCxnSpPr>
        <p:spPr>
          <a:xfrm rot="5400000">
            <a:off x="18468714" y="27972342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Straight Connector 385">
            <a:extLst>
              <a:ext uri="{FF2B5EF4-FFF2-40B4-BE49-F238E27FC236}">
                <a16:creationId xmlns:a16="http://schemas.microsoft.com/office/drawing/2014/main" id="{7E06D9F4-C6AB-B24A-B3CF-50DF790709A5}"/>
              </a:ext>
            </a:extLst>
          </p:cNvPr>
          <p:cNvCxnSpPr>
            <a:cxnSpLocks/>
          </p:cNvCxnSpPr>
          <p:nvPr/>
        </p:nvCxnSpPr>
        <p:spPr>
          <a:xfrm rot="5400000">
            <a:off x="31818954" y="27972343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7" name="Group 386">
            <a:extLst>
              <a:ext uri="{FF2B5EF4-FFF2-40B4-BE49-F238E27FC236}">
                <a16:creationId xmlns:a16="http://schemas.microsoft.com/office/drawing/2014/main" id="{54642EDA-F941-AC49-A16C-05008003EB37}"/>
              </a:ext>
            </a:extLst>
          </p:cNvPr>
          <p:cNvGrpSpPr/>
          <p:nvPr/>
        </p:nvGrpSpPr>
        <p:grpSpPr>
          <a:xfrm>
            <a:off x="28646781" y="5107317"/>
            <a:ext cx="13320000" cy="5424248"/>
            <a:chOff x="14835913" y="12505097"/>
            <a:chExt cx="13131933" cy="5424248"/>
          </a:xfrm>
        </p:grpSpPr>
        <p:sp>
          <p:nvSpPr>
            <p:cNvPr id="388" name="Rounded Rectangle 387">
              <a:extLst>
                <a:ext uri="{FF2B5EF4-FFF2-40B4-BE49-F238E27FC236}">
                  <a16:creationId xmlns:a16="http://schemas.microsoft.com/office/drawing/2014/main" id="{7505E54C-420B-324A-BA9E-EB59CD5800FF}"/>
                </a:ext>
              </a:extLst>
            </p:cNvPr>
            <p:cNvSpPr/>
            <p:nvPr/>
          </p:nvSpPr>
          <p:spPr>
            <a:xfrm>
              <a:off x="14835915" y="12505111"/>
              <a:ext cx="13131931" cy="5424234"/>
            </a:xfrm>
            <a:prstGeom prst="roundRect">
              <a:avLst>
                <a:gd name="adj" fmla="val 9083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9" name="TextBox 388">
              <a:extLst>
                <a:ext uri="{FF2B5EF4-FFF2-40B4-BE49-F238E27FC236}">
                  <a16:creationId xmlns:a16="http://schemas.microsoft.com/office/drawing/2014/main" id="{3F24B1AC-3A80-BB49-AFCC-AD6D4A2BC3F7}"/>
                </a:ext>
              </a:extLst>
            </p:cNvPr>
            <p:cNvSpPr txBox="1"/>
            <p:nvPr/>
          </p:nvSpPr>
          <p:spPr>
            <a:xfrm>
              <a:off x="14835913" y="12505097"/>
              <a:ext cx="11227982" cy="2014361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800"/>
                </a:spcAft>
              </a:pPr>
              <a:r>
                <a:rPr lang="en-US" sz="5400" b="1" u="sng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Gridworld</a:t>
              </a:r>
              <a:endParaRPr lang="en-US" sz="4000" b="1" u="sng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r>
                <a:rPr lang="en-US" sz="40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Help</a:t>
              </a:r>
              <a:endParaRPr lang="en-US" sz="66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cxnSp>
        <p:nvCxnSpPr>
          <p:cNvPr id="279" name="Straight Connector 278">
            <a:extLst>
              <a:ext uri="{FF2B5EF4-FFF2-40B4-BE49-F238E27FC236}">
                <a16:creationId xmlns:a16="http://schemas.microsoft.com/office/drawing/2014/main" id="{1A52DF79-3B11-AB48-8D9F-E000E82DAA1D}"/>
              </a:ext>
            </a:extLst>
          </p:cNvPr>
          <p:cNvCxnSpPr>
            <a:cxnSpLocks/>
          </p:cNvCxnSpPr>
          <p:nvPr/>
        </p:nvCxnSpPr>
        <p:spPr>
          <a:xfrm rot="5400000">
            <a:off x="35512113" y="4677999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3046259D-469B-E74B-A292-C4E97DBF1315}"/>
              </a:ext>
            </a:extLst>
          </p:cNvPr>
          <p:cNvCxnSpPr>
            <a:cxnSpLocks/>
          </p:cNvCxnSpPr>
          <p:nvPr/>
        </p:nvCxnSpPr>
        <p:spPr>
          <a:xfrm>
            <a:off x="41969596" y="10032226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Straight Connector 389">
            <a:extLst>
              <a:ext uri="{FF2B5EF4-FFF2-40B4-BE49-F238E27FC236}">
                <a16:creationId xmlns:a16="http://schemas.microsoft.com/office/drawing/2014/main" id="{DA939D1F-7E20-D142-8897-AD110AB7CB4A}"/>
              </a:ext>
            </a:extLst>
          </p:cNvPr>
          <p:cNvCxnSpPr>
            <a:cxnSpLocks/>
          </p:cNvCxnSpPr>
          <p:nvPr/>
        </p:nvCxnSpPr>
        <p:spPr>
          <a:xfrm>
            <a:off x="41969596" y="14685249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1" name="Group 390">
            <a:extLst>
              <a:ext uri="{FF2B5EF4-FFF2-40B4-BE49-F238E27FC236}">
                <a16:creationId xmlns:a16="http://schemas.microsoft.com/office/drawing/2014/main" id="{CB1C7D7F-02A7-384D-A780-11754C455316}"/>
              </a:ext>
            </a:extLst>
          </p:cNvPr>
          <p:cNvGrpSpPr/>
          <p:nvPr/>
        </p:nvGrpSpPr>
        <p:grpSpPr>
          <a:xfrm>
            <a:off x="845350" y="17173695"/>
            <a:ext cx="13311631" cy="10369328"/>
            <a:chOff x="14835912" y="9474436"/>
            <a:chExt cx="13123682" cy="6683648"/>
          </a:xfrm>
        </p:grpSpPr>
        <p:sp>
          <p:nvSpPr>
            <p:cNvPr id="392" name="Rounded Rectangle 391">
              <a:extLst>
                <a:ext uri="{FF2B5EF4-FFF2-40B4-BE49-F238E27FC236}">
                  <a16:creationId xmlns:a16="http://schemas.microsoft.com/office/drawing/2014/main" id="{88E43B38-2EA5-E14D-B7BD-FB18AE5F5275}"/>
                </a:ext>
              </a:extLst>
            </p:cNvPr>
            <p:cNvSpPr/>
            <p:nvPr/>
          </p:nvSpPr>
          <p:spPr>
            <a:xfrm>
              <a:off x="14835915" y="9477233"/>
              <a:ext cx="13123679" cy="6680851"/>
            </a:xfrm>
            <a:prstGeom prst="roundRect">
              <a:avLst>
                <a:gd name="adj" fmla="val 5797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3" name="TextBox 392">
              <a:extLst>
                <a:ext uri="{FF2B5EF4-FFF2-40B4-BE49-F238E27FC236}">
                  <a16:creationId xmlns:a16="http://schemas.microsoft.com/office/drawing/2014/main" id="{339A3D30-6175-5746-93DD-1C6B157EB2C5}"/>
                </a:ext>
              </a:extLst>
            </p:cNvPr>
            <p:cNvSpPr txBox="1"/>
            <p:nvPr/>
          </p:nvSpPr>
          <p:spPr>
            <a:xfrm>
              <a:off x="14835912" y="9474436"/>
              <a:ext cx="12400444" cy="1298375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800"/>
                </a:spcAft>
              </a:pPr>
              <a:r>
                <a:rPr lang="en-US" sz="54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Asymmetric Imitation Learning</a:t>
              </a:r>
            </a:p>
            <a:p>
              <a:r>
                <a:rPr lang="en-US" sz="40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Help</a:t>
              </a:r>
            </a:p>
          </p:txBody>
        </p:sp>
      </p:grp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96E15439-8923-5749-883E-98ACFC369772}"/>
              </a:ext>
            </a:extLst>
          </p:cNvPr>
          <p:cNvCxnSpPr>
            <a:cxnSpLocks/>
          </p:cNvCxnSpPr>
          <p:nvPr/>
        </p:nvCxnSpPr>
        <p:spPr>
          <a:xfrm rot="16200000">
            <a:off x="8495972" y="16857327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Straight Connector 383">
            <a:extLst>
              <a:ext uri="{FF2B5EF4-FFF2-40B4-BE49-F238E27FC236}">
                <a16:creationId xmlns:a16="http://schemas.microsoft.com/office/drawing/2014/main" id="{86E5DEAC-F524-CB42-8312-118FD21BB8FB}"/>
              </a:ext>
            </a:extLst>
          </p:cNvPr>
          <p:cNvCxnSpPr>
            <a:cxnSpLocks/>
          </p:cNvCxnSpPr>
          <p:nvPr/>
        </p:nvCxnSpPr>
        <p:spPr>
          <a:xfrm rot="5400000">
            <a:off x="6581512" y="27972341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5" name="Straight Connector 394">
            <a:extLst>
              <a:ext uri="{FF2B5EF4-FFF2-40B4-BE49-F238E27FC236}">
                <a16:creationId xmlns:a16="http://schemas.microsoft.com/office/drawing/2014/main" id="{24B81EA9-92EC-D74C-86E5-589C8C34605C}"/>
              </a:ext>
            </a:extLst>
          </p:cNvPr>
          <p:cNvCxnSpPr>
            <a:cxnSpLocks/>
          </p:cNvCxnSpPr>
          <p:nvPr/>
        </p:nvCxnSpPr>
        <p:spPr>
          <a:xfrm rot="16200000">
            <a:off x="35648979" y="10824016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Straight Connector 395">
            <a:extLst>
              <a:ext uri="{FF2B5EF4-FFF2-40B4-BE49-F238E27FC236}">
                <a16:creationId xmlns:a16="http://schemas.microsoft.com/office/drawing/2014/main" id="{C30D868F-1E73-CC44-BE76-250DC79C8BE6}"/>
              </a:ext>
            </a:extLst>
          </p:cNvPr>
          <p:cNvCxnSpPr>
            <a:cxnSpLocks/>
          </p:cNvCxnSpPr>
          <p:nvPr/>
        </p:nvCxnSpPr>
        <p:spPr>
          <a:xfrm>
            <a:off x="28061881" y="10020691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7" name="Straight Connector 396">
            <a:extLst>
              <a:ext uri="{FF2B5EF4-FFF2-40B4-BE49-F238E27FC236}">
                <a16:creationId xmlns:a16="http://schemas.microsoft.com/office/drawing/2014/main" id="{C3DEB9D1-8CFB-A54D-A96F-00C794D4C59C}"/>
              </a:ext>
            </a:extLst>
          </p:cNvPr>
          <p:cNvCxnSpPr>
            <a:cxnSpLocks/>
          </p:cNvCxnSpPr>
          <p:nvPr/>
        </p:nvCxnSpPr>
        <p:spPr>
          <a:xfrm>
            <a:off x="14158312" y="23102888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Straight Connector 397">
            <a:extLst>
              <a:ext uri="{FF2B5EF4-FFF2-40B4-BE49-F238E27FC236}">
                <a16:creationId xmlns:a16="http://schemas.microsoft.com/office/drawing/2014/main" id="{E94B20EA-1B10-5D49-BA7E-9F6A6586E72B}"/>
              </a:ext>
            </a:extLst>
          </p:cNvPr>
          <p:cNvCxnSpPr>
            <a:cxnSpLocks/>
          </p:cNvCxnSpPr>
          <p:nvPr/>
        </p:nvCxnSpPr>
        <p:spPr>
          <a:xfrm>
            <a:off x="-13284" y="19997491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F7A8D57-5D71-534D-8A39-CE24266ABA64}"/>
              </a:ext>
            </a:extLst>
          </p:cNvPr>
          <p:cNvCxnSpPr>
            <a:cxnSpLocks/>
          </p:cNvCxnSpPr>
          <p:nvPr/>
        </p:nvCxnSpPr>
        <p:spPr>
          <a:xfrm flipH="1">
            <a:off x="14739067" y="4696186"/>
            <a:ext cx="613228" cy="0"/>
          </a:xfrm>
          <a:prstGeom prst="line">
            <a:avLst/>
          </a:prstGeom>
          <a:ln w="1905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EF14E054-1320-0044-B8D1-C4E05B53BC75}"/>
              </a:ext>
            </a:extLst>
          </p:cNvPr>
          <p:cNvCxnSpPr>
            <a:cxnSpLocks/>
          </p:cNvCxnSpPr>
          <p:nvPr/>
        </p:nvCxnSpPr>
        <p:spPr>
          <a:xfrm flipH="1">
            <a:off x="836983" y="4614650"/>
            <a:ext cx="613228" cy="0"/>
          </a:xfrm>
          <a:prstGeom prst="line">
            <a:avLst/>
          </a:prstGeom>
          <a:ln w="1905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0B7F068A-096D-7245-B9D7-C394C3B84EDC}"/>
              </a:ext>
            </a:extLst>
          </p:cNvPr>
          <p:cNvCxnSpPr>
            <a:cxnSpLocks/>
          </p:cNvCxnSpPr>
          <p:nvPr/>
        </p:nvCxnSpPr>
        <p:spPr>
          <a:xfrm flipH="1">
            <a:off x="28646781" y="4696186"/>
            <a:ext cx="613228" cy="0"/>
          </a:xfrm>
          <a:prstGeom prst="line">
            <a:avLst/>
          </a:prstGeom>
          <a:ln w="1905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830D59D2-63E3-924A-8A69-11D69A7AE8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7256" y="7842541"/>
            <a:ext cx="12859453" cy="2250840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E8595CE5-C5F3-E14E-A719-1EF00C649F2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091093" y="15605589"/>
            <a:ext cx="4309427" cy="3311679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1AD2830E-DF38-614A-828C-413972BFE88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762357" y="15605589"/>
            <a:ext cx="4047367" cy="3305703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C0101ABC-E0D1-0949-9274-B401FF574F8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681889" y="15581454"/>
            <a:ext cx="4195699" cy="3369273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438627B-D1E3-3247-93D3-B71CCD0C2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74293" y="21596478"/>
            <a:ext cx="6473635" cy="5178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Chart, bar chart&#10;&#10;Description automatically generated">
            <a:extLst>
              <a:ext uri="{FF2B5EF4-FFF2-40B4-BE49-F238E27FC236}">
                <a16:creationId xmlns:a16="http://schemas.microsoft.com/office/drawing/2014/main" id="{9E38CBB7-9B48-BF4D-8C9D-67BA24C410B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8592882" y="15243772"/>
            <a:ext cx="2896728" cy="2896728"/>
          </a:xfrm>
          <a:prstGeom prst="rect">
            <a:avLst/>
          </a:prstGeom>
        </p:spPr>
      </p:pic>
      <p:pic>
        <p:nvPicPr>
          <p:cNvPr id="19" name="Picture 18" descr="Chart&#10;&#10;Description automatically generated with medium confidence">
            <a:extLst>
              <a:ext uri="{FF2B5EF4-FFF2-40B4-BE49-F238E27FC236}">
                <a16:creationId xmlns:a16="http://schemas.microsoft.com/office/drawing/2014/main" id="{539AB840-9CB8-0043-93AE-43CDE2401EA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1792998" y="15255718"/>
            <a:ext cx="2896728" cy="289672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5D5BCC8-F6E2-714D-9026-D6A55F5C9D5E}"/>
              </a:ext>
            </a:extLst>
          </p:cNvPr>
          <p:cNvSpPr txBox="1"/>
          <p:nvPr/>
        </p:nvSpPr>
        <p:spPr>
          <a:xfrm>
            <a:off x="28751275" y="18915209"/>
            <a:ext cx="40473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Figure </a:t>
            </a:r>
            <a:r>
              <a:rPr lang="en-US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X.a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:  </a:t>
            </a:r>
            <a:r>
              <a:rPr lang="en-US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A2D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converges  to a policy with a higher reward more quickly and reliably than direct </a:t>
            </a:r>
            <a:r>
              <a:rPr lang="en-US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RL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. </a:t>
            </a:r>
            <a:r>
              <a:rPr lang="en-US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AIL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   	converges to a bad policy.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B23A894A-84C7-2841-AFDF-74112E799B17}"/>
              </a:ext>
            </a:extLst>
          </p:cNvPr>
          <p:cNvSpPr txBox="1"/>
          <p:nvPr/>
        </p:nvSpPr>
        <p:spPr>
          <a:xfrm>
            <a:off x="33088278" y="18915209"/>
            <a:ext cx="40473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Figure </a:t>
            </a:r>
            <a:r>
              <a:rPr lang="en-US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X.b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:  </a:t>
            </a:r>
            <a:r>
              <a:rPr lang="en-US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A2D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converges to a policy that hits more waypoints, suggesting that the MDP representation allows for more efficient supervision.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87F03E83-475D-9442-8E54-12FB03638701}"/>
              </a:ext>
            </a:extLst>
          </p:cNvPr>
          <p:cNvSpPr txBox="1"/>
          <p:nvPr/>
        </p:nvSpPr>
        <p:spPr>
          <a:xfrm>
            <a:off x="37756054" y="18915209"/>
            <a:ext cx="4047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Figure </a:t>
            </a:r>
            <a:r>
              <a:rPr lang="en-US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X.c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:  </a:t>
            </a:r>
            <a:r>
              <a:rPr lang="en-US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A2D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learns a policy that avoids the child in a high </a:t>
            </a:r>
          </a:p>
        </p:txBody>
      </p:sp>
    </p:spTree>
    <p:extLst>
      <p:ext uri="{BB962C8B-B14F-4D97-AF65-F5344CB8AC3E}">
        <p14:creationId xmlns:p14="http://schemas.microsoft.com/office/powerpoint/2010/main" val="136691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9295</TotalTime>
  <Words>172</Words>
  <Application>Microsoft Macintosh PowerPoint</Application>
  <PresentationFormat>Custom</PresentationFormat>
  <Paragraphs>27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Courier New</vt:lpstr>
      <vt:lpstr>Open Sans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Warrington</dc:creator>
  <cp:lastModifiedBy>Andrew Warrington</cp:lastModifiedBy>
  <cp:revision>92</cp:revision>
  <cp:lastPrinted>2021-02-15T13:01:19Z</cp:lastPrinted>
  <dcterms:created xsi:type="dcterms:W3CDTF">2019-11-16T20:29:40Z</dcterms:created>
  <dcterms:modified xsi:type="dcterms:W3CDTF">2021-05-24T20:24:53Z</dcterms:modified>
</cp:coreProperties>
</file>

<file path=docProps/thumbnail.jpeg>
</file>